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1" r:id="rId5"/>
    <p:sldId id="262" r:id="rId6"/>
    <p:sldId id="260"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0A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7" d="100"/>
          <a:sy n="67" d="100"/>
        </p:scale>
        <p:origin x="6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457FB19-CFFF-428D-BC97-C0C7DFB04EA5}" type="datetimeFigureOut">
              <a:rPr lang="en-US" smtClean="0"/>
              <a:t>7/3/2021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20ED7E16-8750-4B7D-8C6C-A1B791BF0B27}" type="slidenum">
              <a:rPr lang="en-US" smtClean="0"/>
              <a:t>‹#›</a:t>
            </a:fld>
            <a:endParaRPr lang="en-US" dirty="0"/>
          </a:p>
        </p:txBody>
      </p:sp>
    </p:spTree>
    <p:extLst>
      <p:ext uri="{BB962C8B-B14F-4D97-AF65-F5344CB8AC3E}">
        <p14:creationId xmlns:p14="http://schemas.microsoft.com/office/powerpoint/2010/main" val="862714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57FB19-CFFF-428D-BC97-C0C7DFB04EA5}" type="datetimeFigureOut">
              <a:rPr lang="en-US" smtClean="0"/>
              <a:t>7/3/2021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20ED7E16-8750-4B7D-8C6C-A1B791BF0B27}" type="slidenum">
              <a:rPr lang="en-US" smtClean="0"/>
              <a:t>‹#›</a:t>
            </a:fld>
            <a:endParaRPr lang="en-US" dirty="0"/>
          </a:p>
        </p:txBody>
      </p:sp>
    </p:spTree>
    <p:extLst>
      <p:ext uri="{BB962C8B-B14F-4D97-AF65-F5344CB8AC3E}">
        <p14:creationId xmlns:p14="http://schemas.microsoft.com/office/powerpoint/2010/main" val="732631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57FB19-CFFF-428D-BC97-C0C7DFB04EA5}" type="datetimeFigureOut">
              <a:rPr lang="en-US" smtClean="0"/>
              <a:t>7/3/2021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20ED7E16-8750-4B7D-8C6C-A1B791BF0B27}" type="slidenum">
              <a:rPr lang="en-US" smtClean="0"/>
              <a:t>‹#›</a:t>
            </a:fld>
            <a:endParaRPr lang="en-US" dirty="0"/>
          </a:p>
        </p:txBody>
      </p:sp>
    </p:spTree>
    <p:extLst>
      <p:ext uri="{BB962C8B-B14F-4D97-AF65-F5344CB8AC3E}">
        <p14:creationId xmlns:p14="http://schemas.microsoft.com/office/powerpoint/2010/main" val="2172208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57FB19-CFFF-428D-BC97-C0C7DFB04EA5}" type="datetimeFigureOut">
              <a:rPr lang="en-US" smtClean="0"/>
              <a:t>7/3/2021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20ED7E16-8750-4B7D-8C6C-A1B791BF0B27}"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0696119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57FB19-CFFF-428D-BC97-C0C7DFB04EA5}" type="datetimeFigureOut">
              <a:rPr lang="en-US" smtClean="0"/>
              <a:t>7/3/2021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20ED7E16-8750-4B7D-8C6C-A1B791BF0B27}" type="slidenum">
              <a:rPr lang="en-US" smtClean="0"/>
              <a:t>‹#›</a:t>
            </a:fld>
            <a:endParaRPr lang="en-US" dirty="0"/>
          </a:p>
        </p:txBody>
      </p:sp>
    </p:spTree>
    <p:extLst>
      <p:ext uri="{BB962C8B-B14F-4D97-AF65-F5344CB8AC3E}">
        <p14:creationId xmlns:p14="http://schemas.microsoft.com/office/powerpoint/2010/main" val="15041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57FB19-CFFF-428D-BC97-C0C7DFB04EA5}" type="datetimeFigureOut">
              <a:rPr lang="en-US" smtClean="0"/>
              <a:t>7/3/2021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ED7E16-8750-4B7D-8C6C-A1B791BF0B27}" type="slidenum">
              <a:rPr lang="en-US" smtClean="0"/>
              <a:t>‹#›</a:t>
            </a:fld>
            <a:endParaRPr lang="en-US" dirty="0"/>
          </a:p>
        </p:txBody>
      </p:sp>
    </p:spTree>
    <p:extLst>
      <p:ext uri="{BB962C8B-B14F-4D97-AF65-F5344CB8AC3E}">
        <p14:creationId xmlns:p14="http://schemas.microsoft.com/office/powerpoint/2010/main" val="23842331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57FB19-CFFF-428D-BC97-C0C7DFB04EA5}" type="datetimeFigureOut">
              <a:rPr lang="en-US" smtClean="0"/>
              <a:t>7/3/2021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ED7E16-8750-4B7D-8C6C-A1B791BF0B27}" type="slidenum">
              <a:rPr lang="en-US" smtClean="0"/>
              <a:t>‹#›</a:t>
            </a:fld>
            <a:endParaRPr lang="en-US" dirty="0"/>
          </a:p>
        </p:txBody>
      </p:sp>
    </p:spTree>
    <p:extLst>
      <p:ext uri="{BB962C8B-B14F-4D97-AF65-F5344CB8AC3E}">
        <p14:creationId xmlns:p14="http://schemas.microsoft.com/office/powerpoint/2010/main" val="40572138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57FB19-CFFF-428D-BC97-C0C7DFB04EA5}" type="datetimeFigureOut">
              <a:rPr lang="en-US" smtClean="0"/>
              <a:t>7/3/2021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ED7E16-8750-4B7D-8C6C-A1B791BF0B27}" type="slidenum">
              <a:rPr lang="en-US" smtClean="0"/>
              <a:t>‹#›</a:t>
            </a:fld>
            <a:endParaRPr lang="en-US" dirty="0"/>
          </a:p>
        </p:txBody>
      </p:sp>
    </p:spTree>
    <p:extLst>
      <p:ext uri="{BB962C8B-B14F-4D97-AF65-F5344CB8AC3E}">
        <p14:creationId xmlns:p14="http://schemas.microsoft.com/office/powerpoint/2010/main" val="2824887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D457FB19-CFFF-428D-BC97-C0C7DFB04EA5}" type="datetimeFigureOut">
              <a:rPr lang="en-US" smtClean="0"/>
              <a:t>7/3/2021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20ED7E16-8750-4B7D-8C6C-A1B791BF0B27}" type="slidenum">
              <a:rPr lang="en-US" smtClean="0"/>
              <a:t>‹#›</a:t>
            </a:fld>
            <a:endParaRPr lang="en-US" dirty="0"/>
          </a:p>
        </p:txBody>
      </p:sp>
    </p:spTree>
    <p:extLst>
      <p:ext uri="{BB962C8B-B14F-4D97-AF65-F5344CB8AC3E}">
        <p14:creationId xmlns:p14="http://schemas.microsoft.com/office/powerpoint/2010/main" val="3087454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57FB19-CFFF-428D-BC97-C0C7DFB04EA5}" type="datetimeFigureOut">
              <a:rPr lang="en-US" smtClean="0"/>
              <a:t>7/3/2021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ED7E16-8750-4B7D-8C6C-A1B791BF0B27}" type="slidenum">
              <a:rPr lang="en-US" smtClean="0"/>
              <a:t>‹#›</a:t>
            </a:fld>
            <a:endParaRPr lang="en-US" dirty="0"/>
          </a:p>
        </p:txBody>
      </p:sp>
    </p:spTree>
    <p:extLst>
      <p:ext uri="{BB962C8B-B14F-4D97-AF65-F5344CB8AC3E}">
        <p14:creationId xmlns:p14="http://schemas.microsoft.com/office/powerpoint/2010/main" val="2041903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457FB19-CFFF-428D-BC97-C0C7DFB04EA5}" type="datetimeFigureOut">
              <a:rPr lang="en-US" smtClean="0"/>
              <a:t>7/3/2021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20ED7E16-8750-4B7D-8C6C-A1B791BF0B27}" type="slidenum">
              <a:rPr lang="en-US" smtClean="0"/>
              <a:t>‹#›</a:t>
            </a:fld>
            <a:endParaRPr lang="en-US" dirty="0"/>
          </a:p>
        </p:txBody>
      </p:sp>
    </p:spTree>
    <p:extLst>
      <p:ext uri="{BB962C8B-B14F-4D97-AF65-F5344CB8AC3E}">
        <p14:creationId xmlns:p14="http://schemas.microsoft.com/office/powerpoint/2010/main" val="2221987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457FB19-CFFF-428D-BC97-C0C7DFB04EA5}" type="datetimeFigureOut">
              <a:rPr lang="en-US" smtClean="0"/>
              <a:t>7/3/2021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ED7E16-8750-4B7D-8C6C-A1B791BF0B27}" type="slidenum">
              <a:rPr lang="en-US" smtClean="0"/>
              <a:t>‹#›</a:t>
            </a:fld>
            <a:endParaRPr lang="en-US" dirty="0"/>
          </a:p>
        </p:txBody>
      </p:sp>
    </p:spTree>
    <p:extLst>
      <p:ext uri="{BB962C8B-B14F-4D97-AF65-F5344CB8AC3E}">
        <p14:creationId xmlns:p14="http://schemas.microsoft.com/office/powerpoint/2010/main" val="2648094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457FB19-CFFF-428D-BC97-C0C7DFB04EA5}" type="datetimeFigureOut">
              <a:rPr lang="en-US" smtClean="0"/>
              <a:t>7/3/2021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ED7E16-8750-4B7D-8C6C-A1B791BF0B27}" type="slidenum">
              <a:rPr lang="en-US" smtClean="0"/>
              <a:t>‹#›</a:t>
            </a:fld>
            <a:endParaRPr lang="en-US" dirty="0"/>
          </a:p>
        </p:txBody>
      </p:sp>
    </p:spTree>
    <p:extLst>
      <p:ext uri="{BB962C8B-B14F-4D97-AF65-F5344CB8AC3E}">
        <p14:creationId xmlns:p14="http://schemas.microsoft.com/office/powerpoint/2010/main" val="4257692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457FB19-CFFF-428D-BC97-C0C7DFB04EA5}" type="datetimeFigureOut">
              <a:rPr lang="en-US" smtClean="0"/>
              <a:t>7/3/2021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ED7E16-8750-4B7D-8C6C-A1B791BF0B27}" type="slidenum">
              <a:rPr lang="en-US" smtClean="0"/>
              <a:t>‹#›</a:t>
            </a:fld>
            <a:endParaRPr lang="en-US" dirty="0"/>
          </a:p>
        </p:txBody>
      </p:sp>
    </p:spTree>
    <p:extLst>
      <p:ext uri="{BB962C8B-B14F-4D97-AF65-F5344CB8AC3E}">
        <p14:creationId xmlns:p14="http://schemas.microsoft.com/office/powerpoint/2010/main" val="3517214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57FB19-CFFF-428D-BC97-C0C7DFB04EA5}" type="datetimeFigureOut">
              <a:rPr lang="en-US" smtClean="0"/>
              <a:t>7/3/2021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ED7E16-8750-4B7D-8C6C-A1B791BF0B27}" type="slidenum">
              <a:rPr lang="en-US" smtClean="0"/>
              <a:t>‹#›</a:t>
            </a:fld>
            <a:endParaRPr lang="en-US" dirty="0"/>
          </a:p>
        </p:txBody>
      </p:sp>
    </p:spTree>
    <p:extLst>
      <p:ext uri="{BB962C8B-B14F-4D97-AF65-F5344CB8AC3E}">
        <p14:creationId xmlns:p14="http://schemas.microsoft.com/office/powerpoint/2010/main" val="3588869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57FB19-CFFF-428D-BC97-C0C7DFB04EA5}" type="datetimeFigureOut">
              <a:rPr lang="en-US" smtClean="0"/>
              <a:t>7/3/2021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ED7E16-8750-4B7D-8C6C-A1B791BF0B27}" type="slidenum">
              <a:rPr lang="en-US" smtClean="0"/>
              <a:t>‹#›</a:t>
            </a:fld>
            <a:endParaRPr lang="en-US" dirty="0"/>
          </a:p>
        </p:txBody>
      </p:sp>
    </p:spTree>
    <p:extLst>
      <p:ext uri="{BB962C8B-B14F-4D97-AF65-F5344CB8AC3E}">
        <p14:creationId xmlns:p14="http://schemas.microsoft.com/office/powerpoint/2010/main" val="6938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57FB19-CFFF-428D-BC97-C0C7DFB04EA5}" type="datetimeFigureOut">
              <a:rPr lang="en-US" smtClean="0"/>
              <a:t>7/3/2021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ED7E16-8750-4B7D-8C6C-A1B791BF0B27}" type="slidenum">
              <a:rPr lang="en-US" smtClean="0"/>
              <a:t>‹#›</a:t>
            </a:fld>
            <a:endParaRPr lang="en-US" dirty="0"/>
          </a:p>
        </p:txBody>
      </p:sp>
    </p:spTree>
    <p:extLst>
      <p:ext uri="{BB962C8B-B14F-4D97-AF65-F5344CB8AC3E}">
        <p14:creationId xmlns:p14="http://schemas.microsoft.com/office/powerpoint/2010/main" val="2539723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457FB19-CFFF-428D-BC97-C0C7DFB04EA5}" type="datetimeFigureOut">
              <a:rPr lang="en-US" smtClean="0"/>
              <a:t>7/3/2021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20ED7E16-8750-4B7D-8C6C-A1B791BF0B27}" type="slidenum">
              <a:rPr lang="en-US" smtClean="0"/>
              <a:t>‹#›</a:t>
            </a:fld>
            <a:endParaRPr lang="en-US" dirty="0"/>
          </a:p>
        </p:txBody>
      </p:sp>
    </p:spTree>
    <p:extLst>
      <p:ext uri="{BB962C8B-B14F-4D97-AF65-F5344CB8AC3E}">
        <p14:creationId xmlns:p14="http://schemas.microsoft.com/office/powerpoint/2010/main" val="393609632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98000">
              <a:srgbClr val="D40A35"/>
            </a:gs>
            <a:gs pos="100000">
              <a:srgbClr val="FF0000"/>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15153" y="2733709"/>
            <a:ext cx="8609303" cy="1373070"/>
          </a:xfrm>
        </p:spPr>
        <p:txBody>
          <a:bodyPr/>
          <a:lstStyle/>
          <a:p>
            <a:r>
              <a:rPr lang="en-US" b="1" dirty="0">
                <a:solidFill>
                  <a:srgbClr val="FFC000"/>
                </a:solidFill>
              </a:rPr>
              <a:t>YEAR OF SAINT JOSEPH</a:t>
            </a:r>
          </a:p>
        </p:txBody>
      </p:sp>
      <p:sp>
        <p:nvSpPr>
          <p:cNvPr id="3" name="Subtitle 2"/>
          <p:cNvSpPr>
            <a:spLocks noGrp="1"/>
          </p:cNvSpPr>
          <p:nvPr>
            <p:ph type="subTitle" idx="1"/>
          </p:nvPr>
        </p:nvSpPr>
        <p:spPr/>
        <p:txBody>
          <a:bodyPr>
            <a:noAutofit/>
          </a:bodyPr>
          <a:lstStyle/>
          <a:p>
            <a:r>
              <a:rPr lang="en-US" sz="2800" b="1" dirty="0"/>
              <a:t>Knights of Columbus</a:t>
            </a:r>
          </a:p>
          <a:p>
            <a:r>
              <a:rPr lang="en-US" sz="2800" b="1" dirty="0"/>
              <a:t>Ladies’ Program</a:t>
            </a:r>
          </a:p>
          <a:p>
            <a:r>
              <a:rPr lang="en-US" sz="2800" b="1" dirty="0"/>
              <a:t>Summer 2021</a:t>
            </a:r>
          </a:p>
        </p:txBody>
      </p:sp>
    </p:spTree>
    <p:extLst>
      <p:ext uri="{BB962C8B-B14F-4D97-AF65-F5344CB8AC3E}">
        <p14:creationId xmlns:p14="http://schemas.microsoft.com/office/powerpoint/2010/main" val="71169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0000"/>
            </a:gs>
            <a:gs pos="100000">
              <a:srgbClr val="FF0000"/>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1069" y="2733709"/>
            <a:ext cx="8583387" cy="1373070"/>
          </a:xfrm>
        </p:spPr>
        <p:txBody>
          <a:bodyPr/>
          <a:lstStyle/>
          <a:p>
            <a:r>
              <a:rPr lang="en-US" dirty="0">
                <a:solidFill>
                  <a:srgbClr val="FFC000"/>
                </a:solidFill>
              </a:rPr>
              <a:t>“WITH A FATHER’S HEART”</a:t>
            </a:r>
          </a:p>
        </p:txBody>
      </p:sp>
      <p:sp>
        <p:nvSpPr>
          <p:cNvPr id="3" name="Subtitle 2"/>
          <p:cNvSpPr>
            <a:spLocks noGrp="1"/>
          </p:cNvSpPr>
          <p:nvPr>
            <p:ph type="subTitle" idx="1"/>
          </p:nvPr>
        </p:nvSpPr>
        <p:spPr>
          <a:xfrm>
            <a:off x="161365" y="4394039"/>
            <a:ext cx="10165975" cy="1117687"/>
          </a:xfrm>
        </p:spPr>
        <p:txBody>
          <a:bodyPr>
            <a:noAutofit/>
          </a:bodyPr>
          <a:lstStyle/>
          <a:p>
            <a:r>
              <a:rPr lang="en-US" sz="3200" b="1" dirty="0"/>
              <a:t>Apostolic Letter of Pope Francis: </a:t>
            </a:r>
            <a:r>
              <a:rPr lang="en-US" sz="3200" b="1" i="1" dirty="0">
                <a:solidFill>
                  <a:srgbClr val="FFC000"/>
                </a:solidFill>
              </a:rPr>
              <a:t>Patris Corde</a:t>
            </a:r>
            <a:br>
              <a:rPr lang="en-US" sz="3200" b="1" i="1" dirty="0"/>
            </a:br>
            <a:r>
              <a:rPr lang="en-US" sz="3200" b="1" i="1" dirty="0"/>
              <a:t>December 8, 2020 – December 8, 2021</a:t>
            </a:r>
            <a:endParaRPr lang="en-US" sz="3200" b="1" dirty="0"/>
          </a:p>
        </p:txBody>
      </p:sp>
    </p:spTree>
    <p:extLst>
      <p:ext uri="{BB962C8B-B14F-4D97-AF65-F5344CB8AC3E}">
        <p14:creationId xmlns:p14="http://schemas.microsoft.com/office/powerpoint/2010/main" val="2682168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0000"/>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0659" y="0"/>
            <a:ext cx="11851341" cy="5181600"/>
          </a:xfrm>
        </p:spPr>
        <p:txBody>
          <a:bodyPr>
            <a:normAutofit/>
          </a:bodyPr>
          <a:lstStyle/>
          <a:p>
            <a:r>
              <a:rPr lang="en-US" sz="3600" b="1" dirty="0"/>
              <a:t>In celebration of the 150th anniversary of Blessed Pope Pius IX’s declaration of St. Joseph as </a:t>
            </a:r>
            <a:r>
              <a:rPr lang="en-US" sz="3600" b="1" i="1" dirty="0">
                <a:solidFill>
                  <a:srgbClr val="FFC000"/>
                </a:solidFill>
              </a:rPr>
              <a:t>Patron of the Universal Church</a:t>
            </a:r>
            <a:r>
              <a:rPr lang="en-US" sz="3600" b="1" dirty="0"/>
              <a:t>, Pope Francis has proclaimed a special “Year of St. Joseph.”  It is a wonderful opportunity to increase our love for St. Joseph and knowledge, “to encourage us to implore his intercession and to imitate his virtues and his zeal”.</a:t>
            </a:r>
          </a:p>
        </p:txBody>
      </p:sp>
      <p:sp>
        <p:nvSpPr>
          <p:cNvPr id="3" name="Text Placeholder 2"/>
          <p:cNvSpPr>
            <a:spLocks noGrp="1"/>
          </p:cNvSpPr>
          <p:nvPr>
            <p:ph type="body" sz="half" idx="2"/>
          </p:nvPr>
        </p:nvSpPr>
        <p:spPr/>
        <p:txBody>
          <a:bodyPr>
            <a:normAutofit/>
          </a:bodyPr>
          <a:lstStyle/>
          <a:p>
            <a:pPr algn="r"/>
            <a:r>
              <a:rPr lang="en-US" sz="2800" b="1" i="1" dirty="0"/>
              <a:t> </a:t>
            </a:r>
            <a:r>
              <a:rPr lang="en-US" sz="2800" b="1" i="1" dirty="0">
                <a:solidFill>
                  <a:srgbClr val="FF0000"/>
                </a:solidFill>
              </a:rPr>
              <a:t>from Patris Corde</a:t>
            </a:r>
            <a:endParaRPr lang="en-US" sz="2800" i="1" dirty="0">
              <a:solidFill>
                <a:srgbClr val="FF0000"/>
              </a:solidFill>
            </a:endParaRPr>
          </a:p>
        </p:txBody>
      </p:sp>
    </p:spTree>
    <p:extLst>
      <p:ext uri="{BB962C8B-B14F-4D97-AF65-F5344CB8AC3E}">
        <p14:creationId xmlns:p14="http://schemas.microsoft.com/office/powerpoint/2010/main" val="3793094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82000">
              <a:srgbClr val="FF0000"/>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3" name="Text Placeholder 2"/>
          <p:cNvSpPr>
            <a:spLocks noGrp="1"/>
          </p:cNvSpPr>
          <p:nvPr>
            <p:ph type="body" sz="half" idx="2"/>
          </p:nvPr>
        </p:nvSpPr>
        <p:spPr/>
        <p:txBody>
          <a:bodyPr>
            <a:normAutofit/>
          </a:bodyPr>
          <a:lstStyle/>
          <a:p>
            <a:r>
              <a:rPr lang="en-US" sz="4400" dirty="0">
                <a:solidFill>
                  <a:srgbClr val="FFC000"/>
                </a:solidFill>
              </a:rPr>
              <a:t>Faith Facts About Saint Joseph …</a:t>
            </a:r>
          </a:p>
        </p:txBody>
      </p:sp>
    </p:spTree>
    <p:extLst>
      <p:ext uri="{BB962C8B-B14F-4D97-AF65-F5344CB8AC3E}">
        <p14:creationId xmlns:p14="http://schemas.microsoft.com/office/powerpoint/2010/main" val="756925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 y="2078182"/>
            <a:ext cx="11962015" cy="4713315"/>
          </a:xfrm>
        </p:spPr>
        <p:txBody>
          <a:bodyPr>
            <a:normAutofit lnSpcReduction="10000"/>
          </a:bodyPr>
          <a:lstStyle/>
          <a:p>
            <a:pPr marL="0" indent="0">
              <a:buNone/>
            </a:pPr>
            <a:r>
              <a:rPr lang="en-US" b="1" dirty="0">
                <a:solidFill>
                  <a:srgbClr val="FFFF00"/>
                </a:solidFill>
              </a:rPr>
              <a:t>+ Only appearing in the Gospels of Matthew and Luke; Matthew provides his lineage of David</a:t>
            </a:r>
            <a:br>
              <a:rPr lang="en-US" b="1" dirty="0">
                <a:solidFill>
                  <a:srgbClr val="FFFF00"/>
                </a:solidFill>
              </a:rPr>
            </a:br>
            <a:r>
              <a:rPr lang="en-US" b="1" dirty="0">
                <a:solidFill>
                  <a:srgbClr val="FFFF00"/>
                </a:solidFill>
              </a:rPr>
              <a:t>+ Saint Joseph never speaks a word from scriptural accounts</a:t>
            </a:r>
            <a:br>
              <a:rPr lang="en-US" b="1" dirty="0">
                <a:solidFill>
                  <a:srgbClr val="FFFF00"/>
                </a:solidFill>
              </a:rPr>
            </a:br>
            <a:r>
              <a:rPr lang="en-US" b="1" dirty="0">
                <a:solidFill>
                  <a:srgbClr val="FFFF00"/>
                </a:solidFill>
              </a:rPr>
              <a:t>+ Present before, during and post-Nativity of the Lord Jesus, the Presentation of the child Jesus in  the Temple and the Boy in the Temple (age 12) – no other mention of Saint Joseph in the scriptures</a:t>
            </a:r>
            <a:br>
              <a:rPr lang="en-US" b="1" dirty="0">
                <a:solidFill>
                  <a:srgbClr val="FFFF00"/>
                </a:solidFill>
              </a:rPr>
            </a:br>
            <a:r>
              <a:rPr lang="en-US" b="1" dirty="0">
                <a:solidFill>
                  <a:srgbClr val="FFFF00"/>
                </a:solidFill>
              </a:rPr>
              <a:t>+ The circumstances and date of his death is unknown</a:t>
            </a:r>
            <a:br>
              <a:rPr lang="en-US" b="1" dirty="0">
                <a:solidFill>
                  <a:srgbClr val="FFFF00"/>
                </a:solidFill>
              </a:rPr>
            </a:br>
            <a:r>
              <a:rPr lang="en-US" b="1" dirty="0">
                <a:solidFill>
                  <a:srgbClr val="FFFF00"/>
                </a:solidFill>
              </a:rPr>
              <a:t>+ Although already the patron saint of Mexico, Canada and Belgium, it was not until 1870 Saint Joseph was made the patron saint of the Universal Church (by Blessed Pope Pius IX) and later in 1955 Pope Pius XII established the feast of Saint Joseph the Worker on May 1</a:t>
            </a:r>
            <a:r>
              <a:rPr lang="en-US" b="1" baseline="30000" dirty="0">
                <a:solidFill>
                  <a:srgbClr val="FFFF00"/>
                </a:solidFill>
              </a:rPr>
              <a:t>st</a:t>
            </a:r>
            <a:r>
              <a:rPr lang="en-US" b="1" dirty="0">
                <a:solidFill>
                  <a:srgbClr val="FFFF00"/>
                </a:solidFill>
              </a:rPr>
              <a:t> (to counter the Communist “May Day”</a:t>
            </a:r>
            <a:br>
              <a:rPr lang="en-US" b="1" dirty="0">
                <a:solidFill>
                  <a:srgbClr val="FFFF00"/>
                </a:solidFill>
              </a:rPr>
            </a:br>
            <a:r>
              <a:rPr lang="en-US" b="1" dirty="0">
                <a:solidFill>
                  <a:srgbClr val="FFFF00"/>
                </a:solidFill>
              </a:rPr>
              <a:t>+ Saint Pope John XXIII inserted Saint Joseph into the </a:t>
            </a:r>
            <a:r>
              <a:rPr lang="en-US" b="1" i="1" dirty="0"/>
              <a:t>Roman Canon </a:t>
            </a:r>
            <a:r>
              <a:rPr lang="en-US" b="1" dirty="0">
                <a:solidFill>
                  <a:srgbClr val="FFFF00"/>
                </a:solidFill>
              </a:rPr>
              <a:t>on November 10, 1962 (n the middle of the 1</a:t>
            </a:r>
            <a:r>
              <a:rPr lang="en-US" b="1" baseline="30000" dirty="0">
                <a:solidFill>
                  <a:srgbClr val="FFFF00"/>
                </a:solidFill>
              </a:rPr>
              <a:t>st</a:t>
            </a:r>
            <a:r>
              <a:rPr lang="en-US" b="1" dirty="0">
                <a:solidFill>
                  <a:srgbClr val="FFFF00"/>
                </a:solidFill>
              </a:rPr>
              <a:t> Session of Vatican Council II)</a:t>
            </a:r>
            <a:br>
              <a:rPr lang="en-US" b="1" dirty="0">
                <a:solidFill>
                  <a:srgbClr val="FFFF00"/>
                </a:solidFill>
              </a:rPr>
            </a:br>
            <a:r>
              <a:rPr lang="en-US" b="1" dirty="0">
                <a:solidFill>
                  <a:srgbClr val="FFFF00"/>
                </a:solidFill>
              </a:rPr>
              <a:t>+ Pope Francis inserted Saint Joseph’s name into all the current Eucharistic Prayers of the </a:t>
            </a:r>
            <a:r>
              <a:rPr lang="en-US" b="1" i="1" dirty="0"/>
              <a:t>Roman Missal III</a:t>
            </a:r>
            <a:r>
              <a:rPr lang="en-US" b="1" dirty="0"/>
              <a:t> </a:t>
            </a:r>
            <a:r>
              <a:rPr lang="en-US" b="1" dirty="0">
                <a:solidFill>
                  <a:srgbClr val="FFFF00"/>
                </a:solidFill>
              </a:rPr>
              <a:t>on June 18, 2013</a:t>
            </a:r>
            <a:endParaRPr lang="en-US" dirty="0"/>
          </a:p>
        </p:txBody>
      </p:sp>
    </p:spTree>
    <p:extLst>
      <p:ext uri="{BB962C8B-B14F-4D97-AF65-F5344CB8AC3E}">
        <p14:creationId xmlns:p14="http://schemas.microsoft.com/office/powerpoint/2010/main" val="2305835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0000"/>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FFC000"/>
                </a:solidFill>
              </a:rPr>
              <a:t>Sleeping Saint Joseph &amp; Pope Francis</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712299" y="2162232"/>
            <a:ext cx="6272000" cy="4480560"/>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846258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223" y="753227"/>
            <a:ext cx="10096957" cy="1080940"/>
          </a:xfrm>
        </p:spPr>
        <p:txBody>
          <a:bodyPr>
            <a:normAutofit/>
          </a:bodyPr>
          <a:lstStyle/>
          <a:p>
            <a:r>
              <a:rPr lang="en-US" sz="3000" b="1" dirty="0">
                <a:solidFill>
                  <a:srgbClr val="FFC000"/>
                </a:solidFill>
              </a:rPr>
              <a:t>Seven New “Invocations” in the Litany of Saint Joseph</a:t>
            </a:r>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110732" y="3149133"/>
            <a:ext cx="6766561" cy="3383280"/>
          </a:xfrm>
          <a:prstGeom prst="rect">
            <a:avLst/>
          </a:prstGeom>
          <a:ln w="228600" cap="sq" cmpd="thickThin">
            <a:solidFill>
              <a:srgbClr val="000000"/>
            </a:solidFill>
            <a:prstDash val="solid"/>
            <a:miter lim="800000"/>
          </a:ln>
          <a:effectLst>
            <a:innerShdw blurRad="76200">
              <a:srgbClr val="000000"/>
            </a:innerShdw>
          </a:effectLst>
        </p:spPr>
      </p:pic>
      <p:sp>
        <p:nvSpPr>
          <p:cNvPr id="4" name="Text Placeholder 3"/>
          <p:cNvSpPr>
            <a:spLocks noGrp="1"/>
          </p:cNvSpPr>
          <p:nvPr>
            <p:ph type="body" sz="half" idx="2"/>
          </p:nvPr>
        </p:nvSpPr>
        <p:spPr>
          <a:xfrm>
            <a:off x="197223" y="2008094"/>
            <a:ext cx="5916705" cy="4661647"/>
          </a:xfrm>
        </p:spPr>
        <p:txBody>
          <a:bodyPr>
            <a:normAutofit/>
          </a:bodyPr>
          <a:lstStyle/>
          <a:p>
            <a:r>
              <a:rPr lang="en-US" sz="3200" b="1" i="1" dirty="0"/>
              <a:t>Guardian of the Redeemer </a:t>
            </a:r>
          </a:p>
          <a:p>
            <a:r>
              <a:rPr lang="en-US" sz="3200" b="1" i="1" dirty="0"/>
              <a:t>Servant of Christ</a:t>
            </a:r>
          </a:p>
          <a:p>
            <a:r>
              <a:rPr lang="en-US" sz="3200" b="1" i="1" dirty="0"/>
              <a:t>Minister of Salvation </a:t>
            </a:r>
          </a:p>
          <a:p>
            <a:r>
              <a:rPr lang="en-US" sz="3200" b="1" i="1" dirty="0"/>
              <a:t>Support in Difficulties </a:t>
            </a:r>
          </a:p>
          <a:p>
            <a:r>
              <a:rPr lang="en-US" sz="3200" b="1" i="1" dirty="0"/>
              <a:t>Patron of Exiles </a:t>
            </a:r>
          </a:p>
          <a:p>
            <a:r>
              <a:rPr lang="en-US" sz="3200" b="1" i="1" dirty="0"/>
              <a:t>Patron of the Afflicted </a:t>
            </a:r>
          </a:p>
          <a:p>
            <a:r>
              <a:rPr lang="en-US" sz="3200" b="1" i="1" dirty="0"/>
              <a:t>Patron of the Poor</a:t>
            </a:r>
            <a:endParaRPr lang="en-US" sz="3200" b="1" dirty="0"/>
          </a:p>
        </p:txBody>
      </p:sp>
    </p:spTree>
    <p:extLst>
      <p:ext uri="{BB962C8B-B14F-4D97-AF65-F5344CB8AC3E}">
        <p14:creationId xmlns:p14="http://schemas.microsoft.com/office/powerpoint/2010/main" val="3058461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FFC000"/>
                </a:solidFill>
              </a:rPr>
              <a:t>Saint Joseph, pray for us!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49085" y="2137280"/>
            <a:ext cx="8186051" cy="429768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extLst>
      <p:ext uri="{BB962C8B-B14F-4D97-AF65-F5344CB8AC3E}">
        <p14:creationId xmlns:p14="http://schemas.microsoft.com/office/powerpoint/2010/main" val="424669490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422</TotalTime>
  <Words>359</Words>
  <Application>Microsoft Office PowerPoint</Application>
  <PresentationFormat>Widescreen</PresentationFormat>
  <Paragraphs>20</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Trebuchet MS</vt:lpstr>
      <vt:lpstr>Berlin</vt:lpstr>
      <vt:lpstr>YEAR OF SAINT JOSEPH</vt:lpstr>
      <vt:lpstr>“WITH A FATHER’S HEART”</vt:lpstr>
      <vt:lpstr>In celebration of the 150th anniversary of Blessed Pope Pius IX’s declaration of St. Joseph as Patron of the Universal Church, Pope Francis has proclaimed a special “Year of St. Joseph.”  It is a wonderful opportunity to increase our love for St. Joseph and knowledge, “to encourage us to implore his intercession and to imitate his virtues and his zeal”.</vt:lpstr>
      <vt:lpstr>PowerPoint Presentation</vt:lpstr>
      <vt:lpstr>PowerPoint Presentation</vt:lpstr>
      <vt:lpstr>Sleeping Saint Joseph &amp; Pope Francis</vt:lpstr>
      <vt:lpstr>Seven New “Invocations” in the Litany of Saint Joseph</vt:lpstr>
      <vt:lpstr>Saint Joseph, pray for us!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of Saint Joseph</dc:title>
  <dc:creator>Jim Bessert</dc:creator>
  <cp:lastModifiedBy>Paul Palka</cp:lastModifiedBy>
  <cp:revision>14</cp:revision>
  <dcterms:created xsi:type="dcterms:W3CDTF">2021-06-29T18:45:09Z</dcterms:created>
  <dcterms:modified xsi:type="dcterms:W3CDTF">2021-07-03T14:57:26Z</dcterms:modified>
</cp:coreProperties>
</file>